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30"/>
  </p:notesMasterIdLst>
  <p:sldIdLst>
    <p:sldId id="257" r:id="rId3"/>
    <p:sldId id="259" r:id="rId4"/>
    <p:sldId id="343" r:id="rId5"/>
    <p:sldId id="316" r:id="rId6"/>
    <p:sldId id="342" r:id="rId7"/>
    <p:sldId id="344" r:id="rId8"/>
    <p:sldId id="318" r:id="rId9"/>
    <p:sldId id="312" r:id="rId10"/>
    <p:sldId id="359" r:id="rId11"/>
    <p:sldId id="347" r:id="rId12"/>
    <p:sldId id="346" r:id="rId13"/>
    <p:sldId id="360" r:id="rId14"/>
    <p:sldId id="353" r:id="rId15"/>
    <p:sldId id="354" r:id="rId16"/>
    <p:sldId id="355" r:id="rId17"/>
    <p:sldId id="361" r:id="rId18"/>
    <p:sldId id="356" r:id="rId19"/>
    <p:sldId id="357" r:id="rId20"/>
    <p:sldId id="358" r:id="rId21"/>
    <p:sldId id="288" r:id="rId22"/>
    <p:sldId id="362" r:id="rId23"/>
    <p:sldId id="366" r:id="rId24"/>
    <p:sldId id="367" r:id="rId25"/>
    <p:sldId id="363" r:id="rId26"/>
    <p:sldId id="364" r:id="rId27"/>
    <p:sldId id="365" r:id="rId28"/>
    <p:sldId id="369" r:id="rId29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3D2E"/>
    <a:srgbClr val="0C0CC0"/>
    <a:srgbClr val="000000"/>
    <a:srgbClr val="F898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72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750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A7840-79C6-4D4D-BA2D-7B40726E6C58}" type="datetimeFigureOut">
              <a:rPr lang="ko-KR" altLang="en-US" smtClean="0"/>
              <a:t>2023-01-12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rgbClr val="683D2E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6A48B-CAD2-4B59-BE9E-B342FAEDB32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600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470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8760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235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19137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2686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4631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7129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E70700-6C83-4AB7-811E-0ECBB3BF0637}" type="slidenum">
              <a:rPr lang="ko-KR" altLang="en-US" smtClean="0"/>
              <a:pPr>
                <a:defRPr/>
              </a:pPr>
              <a:t>27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439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51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96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6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/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75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0798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55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55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8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20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8"/>
            <a:ext cx="5014913" cy="4873625"/>
          </a:xfrm>
        </p:spPr>
        <p:txBody>
          <a:bodyPr anchor="t"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45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08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24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6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8652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082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"/>
            <a:ext cx="9906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1231" y="2349508"/>
            <a:ext cx="84201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21971" y="3429000"/>
            <a:ext cx="69342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138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864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975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68485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325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1625"/>
            </a:lvl1pPr>
            <a:lvl2pPr marL="371457" indent="0">
              <a:buNone/>
              <a:defRPr sz="1463"/>
            </a:lvl2pPr>
            <a:lvl3pPr marL="742913" indent="0">
              <a:buNone/>
              <a:defRPr sz="1300"/>
            </a:lvl3pPr>
            <a:lvl4pPr marL="1114370" indent="0">
              <a:buNone/>
              <a:defRPr sz="1138"/>
            </a:lvl4pPr>
            <a:lvl5pPr marL="1485826" indent="0">
              <a:buNone/>
              <a:defRPr sz="1138"/>
            </a:lvl5pPr>
            <a:lvl6pPr marL="1857282" indent="0">
              <a:buNone/>
              <a:defRPr sz="1138"/>
            </a:lvl6pPr>
            <a:lvl7pPr marL="2228738" indent="0">
              <a:buNone/>
              <a:defRPr sz="1138"/>
            </a:lvl7pPr>
            <a:lvl8pPr marL="2600195" indent="0">
              <a:buNone/>
              <a:defRPr sz="1138"/>
            </a:lvl8pPr>
            <a:lvl9pPr marL="2971652" indent="0">
              <a:buNone/>
              <a:defRPr sz="1138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454" y="6370579"/>
            <a:ext cx="2311400" cy="476250"/>
          </a:xfrm>
        </p:spPr>
        <p:txBody>
          <a:bodyPr/>
          <a:lstStyle>
            <a:lvl1pPr algn="l">
              <a:defRPr sz="1300">
                <a:solidFill>
                  <a:srgbClr val="683D2E"/>
                </a:solidFill>
              </a:defRPr>
            </a:lvl1pPr>
          </a:lstStyle>
          <a:p>
            <a:pPr>
              <a:defRPr/>
            </a:pPr>
            <a:fld id="{C8E1987D-9CDA-400F-9691-1452D5520026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78218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46555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908050"/>
            <a:ext cx="4375150" cy="521811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908050"/>
            <a:ext cx="4375150" cy="521811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F62E9-05E9-4955-B8E4-53556C7A8F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831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57" indent="0">
              <a:buNone/>
              <a:defRPr sz="1625" b="1"/>
            </a:lvl2pPr>
            <a:lvl3pPr marL="742913" indent="0">
              <a:buNone/>
              <a:defRPr sz="1463" b="1"/>
            </a:lvl3pPr>
            <a:lvl4pPr marL="1114370" indent="0">
              <a:buNone/>
              <a:defRPr sz="1300" b="1"/>
            </a:lvl4pPr>
            <a:lvl5pPr marL="1485826" indent="0">
              <a:buNone/>
              <a:defRPr sz="1300" b="1"/>
            </a:lvl5pPr>
            <a:lvl6pPr marL="1857282" indent="0">
              <a:buNone/>
              <a:defRPr sz="1300" b="1"/>
            </a:lvl6pPr>
            <a:lvl7pPr marL="2228738" indent="0">
              <a:buNone/>
              <a:defRPr sz="1300" b="1"/>
            </a:lvl7pPr>
            <a:lvl8pPr marL="2600195" indent="0">
              <a:buNone/>
              <a:defRPr sz="1300" b="1"/>
            </a:lvl8pPr>
            <a:lvl9pPr marL="2971652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89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57" indent="0">
              <a:buNone/>
              <a:defRPr sz="1625" b="1"/>
            </a:lvl2pPr>
            <a:lvl3pPr marL="742913" indent="0">
              <a:buNone/>
              <a:defRPr sz="1463" b="1"/>
            </a:lvl3pPr>
            <a:lvl4pPr marL="1114370" indent="0">
              <a:buNone/>
              <a:defRPr sz="1300" b="1"/>
            </a:lvl4pPr>
            <a:lvl5pPr marL="1485826" indent="0">
              <a:buNone/>
              <a:defRPr sz="1300" b="1"/>
            </a:lvl5pPr>
            <a:lvl6pPr marL="1857282" indent="0">
              <a:buNone/>
              <a:defRPr sz="1300" b="1"/>
            </a:lvl6pPr>
            <a:lvl7pPr marL="2228738" indent="0">
              <a:buNone/>
              <a:defRPr sz="1300" b="1"/>
            </a:lvl7pPr>
            <a:lvl8pPr marL="2600195" indent="0">
              <a:buNone/>
              <a:defRPr sz="1300" b="1"/>
            </a:lvl8pPr>
            <a:lvl9pPr marL="2971652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89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81927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l" defTabSz="742913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74FEF-7959-4E58-AD81-88788A06A56D}" type="slidenum">
              <a:rPr kumimoji="1" lang="en-US" altLang="ko-KR" sz="975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742913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975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697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E678F-FEF1-49DB-AA8A-C9B1AA5908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541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8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38"/>
            </a:lvl1pPr>
            <a:lvl2pPr marL="371457" indent="0">
              <a:buNone/>
              <a:defRPr sz="975"/>
            </a:lvl2pPr>
            <a:lvl3pPr marL="742913" indent="0">
              <a:buNone/>
              <a:defRPr sz="813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2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B4806-EF40-4B83-901B-299D1FC935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8908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1457" indent="0">
              <a:buNone/>
              <a:defRPr sz="2275"/>
            </a:lvl2pPr>
            <a:lvl3pPr marL="742913" indent="0">
              <a:buNone/>
              <a:defRPr sz="1950"/>
            </a:lvl3pPr>
            <a:lvl4pPr marL="1114370" indent="0">
              <a:buNone/>
              <a:defRPr sz="1625"/>
            </a:lvl4pPr>
            <a:lvl5pPr marL="1485826" indent="0">
              <a:buNone/>
              <a:defRPr sz="1625"/>
            </a:lvl5pPr>
            <a:lvl6pPr marL="1857282" indent="0">
              <a:buNone/>
              <a:defRPr sz="1625"/>
            </a:lvl6pPr>
            <a:lvl7pPr marL="2228738" indent="0">
              <a:buNone/>
              <a:defRPr sz="1625"/>
            </a:lvl7pPr>
            <a:lvl8pPr marL="2600195" indent="0">
              <a:buNone/>
              <a:defRPr sz="1625"/>
            </a:lvl8pPr>
            <a:lvl9pPr marL="2971652" indent="0">
              <a:buNone/>
              <a:defRPr sz="1625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38"/>
            </a:lvl1pPr>
            <a:lvl2pPr marL="371457" indent="0">
              <a:buNone/>
              <a:defRPr sz="975"/>
            </a:lvl2pPr>
            <a:lvl3pPr marL="742913" indent="0">
              <a:buNone/>
              <a:defRPr sz="813"/>
            </a:lvl3pPr>
            <a:lvl4pPr marL="1114370" indent="0">
              <a:buNone/>
              <a:defRPr sz="731"/>
            </a:lvl4pPr>
            <a:lvl5pPr marL="1485826" indent="0">
              <a:buNone/>
              <a:defRPr sz="731"/>
            </a:lvl5pPr>
            <a:lvl6pPr marL="1857282" indent="0">
              <a:buNone/>
              <a:defRPr sz="731"/>
            </a:lvl6pPr>
            <a:lvl7pPr marL="2228738" indent="0">
              <a:buNone/>
              <a:defRPr sz="731"/>
            </a:lvl7pPr>
            <a:lvl8pPr marL="2600195" indent="0">
              <a:buNone/>
              <a:defRPr sz="731"/>
            </a:lvl8pPr>
            <a:lvl9pPr marL="2971652" indent="0">
              <a:buNone/>
              <a:defRPr sz="73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615" y="6337126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4397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615" y="6337126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4FEF-7959-4E58-AD81-88788A06A5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343852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82558"/>
            <a:ext cx="2228850" cy="604361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82558"/>
            <a:ext cx="6521450" cy="604361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82D59-EFB2-489D-8508-0FC109B5CE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2340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1" y="4876800"/>
            <a:ext cx="193476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610156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10317" y="8"/>
            <a:ext cx="9916319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7EA8-E37C-4FA4-B978-E6C9C71898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2711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975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975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054108"/>
      </p:ext>
    </p:extLst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DB531-BF74-4401-871A-5DFCFCB259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22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동대_PPT_내지_0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-1456" y="0"/>
            <a:ext cx="9906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82558"/>
            <a:ext cx="89154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908050"/>
            <a:ext cx="891540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8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615" y="6337126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975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E46BB31-CC4B-40BF-A23B-B8516359DDB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0391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89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+mj-lt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맑은 고딕" pitchFamily="50" charset="-127"/>
          <a:ea typeface="맑은 고딕" pitchFamily="50" charset="-127"/>
        </a:defRPr>
      </a:lvl5pPr>
      <a:lvl6pPr marL="371457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742913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114370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485826" algn="l" rtl="0" eaLnBrk="1" fontAlgn="base" latinLnBrk="1" hangingPunct="1">
        <a:spcBef>
          <a:spcPct val="0"/>
        </a:spcBef>
        <a:spcAft>
          <a:spcPct val="0"/>
        </a:spcAft>
        <a:defRPr kumimoji="1" sz="2275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171542" indent="-17154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3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488827" indent="-171542" algn="l" rtl="0" eaLnBrk="1" fontAlgn="base" latinLnBrk="1" hangingPunct="1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138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799664" indent="-144456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061490" indent="-116079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1318155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1689611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6pPr>
      <a:lvl7pPr marL="2061068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7pPr>
      <a:lvl8pPr marL="2432524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8pPr>
      <a:lvl9pPr marL="2803980" indent="-110922" algn="l" rtl="0" eaLnBrk="1" fontAlgn="base" latinLnBrk="1" hangingPunct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97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57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13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370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826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282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8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195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652" algn="l" defTabSz="742913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 txBox="1">
            <a:spLocks noChangeArrowheads="1"/>
          </p:cNvSpPr>
          <p:nvPr/>
        </p:nvSpPr>
        <p:spPr>
          <a:xfrm>
            <a:off x="1155700" y="2956375"/>
            <a:ext cx="7854073" cy="550816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ko-KR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2023-1</a:t>
            </a:r>
            <a:r>
              <a:rPr lang="ko-KR" altLang="en-US" sz="2500" b="1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학기 일반대학원 신</a:t>
            </a:r>
            <a:r>
              <a:rPr lang="en-US" altLang="ko-KR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편</a:t>
            </a:r>
            <a:r>
              <a:rPr lang="en-US" altLang="ko-KR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  <a:r>
              <a:rPr lang="ko-KR" altLang="en-US" sz="2500" b="1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입생</a:t>
            </a:r>
            <a:r>
              <a:rPr lang="ko-KR" altLang="en-US" sz="25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학생증 발급 안내</a:t>
            </a:r>
          </a:p>
        </p:txBody>
      </p:sp>
      <p:sp>
        <p:nvSpPr>
          <p:cNvPr id="7" name="Rectangle 139"/>
          <p:cNvSpPr txBox="1">
            <a:spLocks noChangeArrowheads="1"/>
          </p:cNvSpPr>
          <p:nvPr/>
        </p:nvSpPr>
        <p:spPr>
          <a:xfrm>
            <a:off x="7456515" y="5442317"/>
            <a:ext cx="2098873" cy="725727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ko-KR" altLang="en-US" sz="195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교무학생처</a:t>
            </a:r>
            <a:endParaRPr lang="en-US" altLang="ko-KR" sz="195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algn="r">
              <a:defRPr/>
            </a:pPr>
            <a:r>
              <a:rPr lang="ko-KR" altLang="en-US" sz="195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교무학생지원팀</a:t>
            </a:r>
            <a:endParaRPr lang="ko-KR" altLang="en-US" sz="195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0" y="6449269"/>
            <a:ext cx="2311400" cy="476250"/>
          </a:xfrm>
        </p:spPr>
        <p:txBody>
          <a:bodyPr/>
          <a:lstStyle/>
          <a:p>
            <a:pPr>
              <a:defRPr/>
            </a:pPr>
            <a:endParaRPr lang="en-US" altLang="ko-KR" sz="900" dirty="0" smtClean="0"/>
          </a:p>
          <a:p>
            <a:pPr>
              <a:defRPr/>
            </a:pPr>
            <a:endParaRPr lang="ko-KR" altLang="en-US" sz="900" dirty="0"/>
          </a:p>
        </p:txBody>
      </p:sp>
      <p:sp>
        <p:nvSpPr>
          <p:cNvPr id="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28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814" y="102890"/>
            <a:ext cx="980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목 차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0096" y="660129"/>
            <a:ext cx="503720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신청대상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선택 가이드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유의사항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 신청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24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4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4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4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PASS</a:t>
            </a: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r>
              <a:rPr lang="ko-KR" altLang="en-US" sz="24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안내</a:t>
            </a:r>
            <a:endParaRPr lang="en-US" altLang="ko-KR" sz="2400" dirty="0" smtClean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8606" indent="-278606">
              <a:lnSpc>
                <a:spcPct val="180000"/>
              </a:lnSpc>
              <a:buAutoNum type="arabicPeriod"/>
            </a:pPr>
            <a:endParaRPr lang="en-US" altLang="ko-KR" sz="24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526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4374"/>
              </p:ext>
            </p:extLst>
          </p:nvPr>
        </p:nvGraphicFramePr>
        <p:xfrm>
          <a:off x="230437" y="1780118"/>
          <a:ext cx="9156604" cy="28346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645592680"/>
                    </a:ext>
                  </a:extLst>
                </a:gridCol>
                <a:gridCol w="3430398">
                  <a:extLst>
                    <a:ext uri="{9D8B030D-6E8A-4147-A177-3AD203B41FA5}">
                      <a16:colId xmlns:a16="http://schemas.microsoft.com/office/drawing/2014/main" val="492284348"/>
                    </a:ext>
                  </a:extLst>
                </a:gridCol>
                <a:gridCol w="2068606">
                  <a:extLst>
                    <a:ext uri="{9D8B030D-6E8A-4147-A177-3AD203B41FA5}">
                      <a16:colId xmlns:a16="http://schemas.microsoft.com/office/drawing/2014/main" val="4184389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5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  <a:ea typeface="맑은 고딕" panose="020B0503020000020004" pitchFamily="50" charset="-127"/>
                        </a:rPr>
                        <a:t>학생증 유형</a:t>
                      </a:r>
                      <a:endParaRPr lang="ko-KR" altLang="en-US" sz="15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+mj-lt"/>
                          <a:ea typeface="맑은 고딕" panose="020B0503020000020004" pitchFamily="50" charset="-127"/>
                        </a:rPr>
                        <a:t>신청방법</a:t>
                      </a:r>
                      <a:endParaRPr lang="ko-KR" altLang="en-US" sz="15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41035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학부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내국인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err="1" smtClean="0">
                          <a:latin typeface="+mj-lt"/>
                          <a:ea typeface="맑은 고딕" panose="020B0503020000020004" pitchFamily="50" charset="-127"/>
                        </a:rPr>
                        <a:t>체크카드형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신한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中 선택 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개별 신청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24878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일반대학원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내국인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r>
                        <a:rPr lang="en-US" altLang="ko-KR" sz="1400" dirty="0" smtClean="0">
                          <a:latin typeface="+mj-lt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+mj-lt"/>
                          <a:ea typeface="맑은 고딕" panose="020B0503020000020004" pitchFamily="50" charset="-127"/>
                        </a:rPr>
                        <a:t>체크카드형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신한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中 선택 </a:t>
                      </a:r>
                      <a:r>
                        <a:rPr lang="en-US" altLang="ko-KR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개별 신청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90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학부 및 일반대학원</a:t>
                      </a:r>
                      <a:r>
                        <a:rPr lang="en-US" altLang="ko-KR" sz="1400" dirty="0" smtClean="0"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외국인</a:t>
                      </a:r>
                      <a:r>
                        <a:rPr lang="en-US" altLang="ko-KR" sz="1400" dirty="0" smtClean="0"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행정부서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9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해외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교류대학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행정부서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49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특수</a:t>
                      </a:r>
                      <a:r>
                        <a:rPr lang="en-US" altLang="ko-KR" sz="1400" dirty="0" smtClean="0">
                          <a:latin typeface="+mj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전문대학원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학사운영실</a:t>
                      </a:r>
                      <a:r>
                        <a:rPr lang="ko-KR" altLang="en-US" sz="1400" baseline="0" dirty="0" smtClean="0"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+mj-lt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40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미래융합교육원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학점은행제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행정팀</a:t>
                      </a:r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일괄신청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78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시간제학과</a:t>
                      </a:r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 등록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j-lt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j-lt"/>
                          <a:ea typeface="맑은 고딕" panose="020B0503020000020004" pitchFamily="50" charset="-127"/>
                        </a:rPr>
                        <a:t>개별신청</a:t>
                      </a:r>
                      <a:endParaRPr lang="ko-KR" altLang="en-US" sz="1400" dirty="0"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49243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8197" y="4854227"/>
            <a:ext cx="90441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학부 및 일반대학원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내국인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5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학생과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시간제학과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등록 학생만 개별 신청</a:t>
            </a:r>
            <a:endParaRPr lang="en-US" altLang="ko-KR" sz="15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이외 학생은 소속 행정부서 및 학사운영실에서 </a:t>
            </a:r>
            <a:r>
              <a:rPr lang="ko-KR" altLang="en-US" sz="15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일괄신청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예정</a:t>
            </a:r>
            <a:r>
              <a:rPr lang="en-US" altLang="ko-KR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소속 </a:t>
            </a:r>
            <a:r>
              <a:rPr lang="ko-KR" altLang="en-US" sz="1500" dirty="0" err="1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행정부서나</a:t>
            </a:r>
            <a:r>
              <a:rPr lang="ko-KR" altLang="en-US" sz="15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학사운영실에 문의 바람</a:t>
            </a:r>
            <a:endParaRPr lang="ko-KR" altLang="en-US" sz="15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265"/>
            <a:ext cx="1562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신청대상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30437" y="1007418"/>
            <a:ext cx="4530304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구분별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유형과 신청 방법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198" y="5651748"/>
            <a:ext cx="97713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외국인학생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특수〮전문대학원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</a:t>
            </a:r>
            <a:r>
              <a:rPr lang="en-US" altLang="ko-KR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미래융합교육원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학점은행제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학생의 경우에는 일반형 학생증만 발급 가능</a:t>
            </a:r>
            <a:endParaRPr lang="en-US" altLang="ko-KR" sz="15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(</a:t>
            </a:r>
            <a:r>
              <a:rPr lang="ko-KR" altLang="en-US" sz="140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140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발급불가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30438" y="2165230"/>
            <a:ext cx="8227946" cy="3043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30436" y="4244195"/>
            <a:ext cx="8032414" cy="3665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30436" y="2446876"/>
            <a:ext cx="8227946" cy="3043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39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858591" y="2433826"/>
            <a:ext cx="1772127" cy="1040353"/>
            <a:chOff x="779040" y="3137956"/>
            <a:chExt cx="2194819" cy="1384220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40" y="3137956"/>
              <a:ext cx="2194819" cy="1384220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3286" y="3212976"/>
              <a:ext cx="591421" cy="686596"/>
            </a:xfrm>
            <a:prstGeom prst="rect">
              <a:avLst/>
            </a:prstGeom>
          </p:spPr>
        </p:pic>
      </p:grpSp>
      <p:grpSp>
        <p:nvGrpSpPr>
          <p:cNvPr id="7" name="그룹 6"/>
          <p:cNvGrpSpPr/>
          <p:nvPr/>
        </p:nvGrpSpPr>
        <p:grpSpPr>
          <a:xfrm>
            <a:off x="4658361" y="2439894"/>
            <a:ext cx="1772127" cy="1040353"/>
            <a:chOff x="779040" y="3137956"/>
            <a:chExt cx="2194819" cy="138422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40" y="3137956"/>
              <a:ext cx="2194819" cy="138422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3286" y="3212976"/>
              <a:ext cx="591421" cy="686596"/>
            </a:xfrm>
            <a:prstGeom prst="rect">
              <a:avLst/>
            </a:prstGeom>
          </p:spPr>
        </p:pic>
      </p:grpSp>
      <p:grpSp>
        <p:nvGrpSpPr>
          <p:cNvPr id="10" name="그룹 9"/>
          <p:cNvGrpSpPr/>
          <p:nvPr/>
        </p:nvGrpSpPr>
        <p:grpSpPr>
          <a:xfrm>
            <a:off x="7473382" y="2433826"/>
            <a:ext cx="1741626" cy="1024504"/>
            <a:chOff x="3851920" y="3138182"/>
            <a:chExt cx="2232248" cy="1387006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3138182"/>
              <a:ext cx="2232248" cy="1387006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8104" y="3212976"/>
              <a:ext cx="504056" cy="686596"/>
            </a:xfrm>
            <a:prstGeom prst="rect">
              <a:avLst/>
            </a:prstGeom>
          </p:spPr>
        </p:pic>
      </p:grpSp>
      <p:sp>
        <p:nvSpPr>
          <p:cNvPr id="13" name="모서리가 둥근 직사각형 12"/>
          <p:cNvSpPr/>
          <p:nvPr/>
        </p:nvSpPr>
        <p:spPr>
          <a:xfrm>
            <a:off x="1991293" y="1940287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644424" y="1931617"/>
            <a:ext cx="1800000" cy="390687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7444195" y="1946960"/>
            <a:ext cx="180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2909" y="5626432"/>
            <a:ext cx="7004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학생증과 신한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학생증의 실물디자인은 동일하지만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 기능 유무의 차이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일반형으로 발급 후 추후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계좌 연동 가능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815954"/>
              </p:ext>
            </p:extLst>
          </p:nvPr>
        </p:nvGraphicFramePr>
        <p:xfrm>
          <a:off x="232909" y="3709359"/>
          <a:ext cx="9402796" cy="1672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449">
                  <a:extLst>
                    <a:ext uri="{9D8B030D-6E8A-4147-A177-3AD203B41FA5}">
                      <a16:colId xmlns:a16="http://schemas.microsoft.com/office/drawing/2014/main" val="1404600176"/>
                    </a:ext>
                  </a:extLst>
                </a:gridCol>
                <a:gridCol w="2510287">
                  <a:extLst>
                    <a:ext uri="{9D8B030D-6E8A-4147-A177-3AD203B41FA5}">
                      <a16:colId xmlns:a16="http://schemas.microsoft.com/office/drawing/2014/main" val="825493612"/>
                    </a:ext>
                  </a:extLst>
                </a:gridCol>
                <a:gridCol w="3148642">
                  <a:extLst>
                    <a:ext uri="{9D8B030D-6E8A-4147-A177-3AD203B41FA5}">
                      <a16:colId xmlns:a16="http://schemas.microsoft.com/office/drawing/2014/main" val="4049049526"/>
                    </a:ext>
                  </a:extLst>
                </a:gridCol>
                <a:gridCol w="2553418">
                  <a:extLst>
                    <a:ext uri="{9D8B030D-6E8A-4147-A177-3AD203B41FA5}">
                      <a16:colId xmlns:a16="http://schemas.microsoft.com/office/drawing/2014/main" val="1185074779"/>
                    </a:ext>
                  </a:extLst>
                </a:gridCol>
              </a:tblGrid>
              <a:tr h="3923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</a:t>
                      </a:r>
                      <a:endParaRPr lang="en-US" altLang="ko-KR" sz="15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일반형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신한 </a:t>
                      </a:r>
                      <a:r>
                        <a:rPr lang="ko-KR" altLang="en-US" sz="15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체크카드형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</a:t>
                      </a:r>
                      <a:r>
                        <a:rPr lang="ko-KR" altLang="en-US" sz="15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5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체크카드형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1555738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도서관 출입 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370228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체크카드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707816"/>
                  </a:ext>
                </a:extLst>
              </a:tr>
              <a:tr h="381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교통카드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티머니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선불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탑재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티머니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선불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탑재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+mj-lt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+mj-lt"/>
                          <a:ea typeface="맑은 고딕" panose="020B0503020000020004" pitchFamily="50" charset="-127"/>
                        </a:rPr>
                        <a:t>후불 교통카드 선택가능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후불 교통카드 선택가능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38414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0271" y="86265"/>
            <a:ext cx="396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66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1068692" y="1418487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도서관 이용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068691" y="3698223"/>
            <a:ext cx="2160000" cy="72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카드사별 상이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068691" y="2558355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교통카드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1068691" y="5198091"/>
            <a:ext cx="216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outerShdw blurRad="76200" dir="18900000" sy="23000" kx="-1200000" algn="bl" rotWithShape="0">
              <a:srgbClr val="C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 서비스 이용</a:t>
            </a:r>
            <a:endParaRPr lang="ko-KR" altLang="en-US" sz="20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71" y="86265"/>
            <a:ext cx="396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유형 및 주요 기능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66406" y="1097653"/>
            <a:ext cx="2880000" cy="10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도서관 출입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 smtClean="0">
                <a:latin typeface="+mj-lt"/>
                <a:ea typeface="맑은 고딕" panose="020B0503020000020004" pitchFamily="50" charset="-127"/>
              </a:rPr>
              <a:t>도서자료</a:t>
            </a: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 대출 및 반납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열람실 좌석 배정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66406" y="2398985"/>
            <a:ext cx="36000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선불 교통카드 기능</a:t>
            </a:r>
            <a:r>
              <a:rPr lang="en-US" altLang="ko-KR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dirty="0" err="1" smtClean="0">
                <a:latin typeface="+mj-lt"/>
                <a:ea typeface="맑은 고딕" panose="020B0503020000020004" pitchFamily="50" charset="-127"/>
              </a:rPr>
              <a:t>티머니</a:t>
            </a:r>
            <a:r>
              <a:rPr lang="en-US" altLang="ko-KR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후불 교통카드 기능</a:t>
            </a:r>
            <a:endParaRPr lang="en-US" altLang="ko-KR" dirty="0">
              <a:latin typeface="+mj-lt"/>
              <a:ea typeface="맑은 고딕" panose="020B0503020000020004" pitchFamily="50" charset="-127"/>
            </a:endParaRPr>
          </a:p>
          <a:p>
            <a:r>
              <a:rPr lang="en-US" altLang="ko-KR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※</a:t>
            </a:r>
            <a:r>
              <a:rPr lang="ko-KR" altLang="en-US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학생증 유형별 상이</a:t>
            </a:r>
            <a:endParaRPr lang="en-US" altLang="ko-KR" sz="1300" b="1" dirty="0" smtClean="0">
              <a:solidFill>
                <a:srgbClr val="FF0000"/>
              </a:solidFill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66406" y="3698223"/>
            <a:ext cx="4156365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은행 입출금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국내 신용카드 가맹점</a:t>
            </a:r>
            <a:r>
              <a:rPr lang="en-US" altLang="ko-KR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latin typeface="+mj-lt"/>
                <a:ea typeface="맑은 고딕" panose="020B0503020000020004" pitchFamily="50" charset="-127"/>
              </a:rPr>
              <a:t>사용 가능 등</a:t>
            </a:r>
            <a:endParaRPr lang="en-US" altLang="ko-KR" dirty="0" smtClean="0">
              <a:latin typeface="+mj-lt"/>
              <a:ea typeface="맑은 고딕" panose="020B0503020000020004" pitchFamily="50" charset="-127"/>
            </a:endParaRPr>
          </a:p>
          <a:p>
            <a:r>
              <a:rPr lang="en-US" altLang="ko-KR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※</a:t>
            </a:r>
            <a:r>
              <a:rPr lang="ko-KR" altLang="en-US" sz="13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카드사별 혜택은 카드사에 문의</a:t>
            </a:r>
            <a:endParaRPr lang="en-US" altLang="ko-KR" sz="1300" b="1" dirty="0" smtClean="0">
              <a:solidFill>
                <a:srgbClr val="FF0000"/>
              </a:solidFill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84928" y="5055969"/>
            <a:ext cx="41563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증명서 발급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우산 대여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휴대폰 충전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팩스 및 스캔 사용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강의실 대관 서비스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61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>
          <a:xfrm>
            <a:off x="0" y="86265"/>
            <a:ext cx="300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선택 가이드</a:t>
            </a:r>
            <a:endParaRPr lang="en-US" altLang="ko-K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2545955" y="1804139"/>
            <a:ext cx="1506389" cy="1245337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기능이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필요하다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210053" y="1747573"/>
            <a:ext cx="1095660" cy="1397633"/>
            <a:chOff x="4101234" y="1782959"/>
            <a:chExt cx="856754" cy="1104906"/>
          </a:xfrm>
          <a:solidFill>
            <a:srgbClr val="F8981D"/>
          </a:solidFill>
        </p:grpSpPr>
        <p:sp>
          <p:nvSpPr>
            <p:cNvPr id="9" name="왼쪽/위쪽 화살표 8"/>
            <p:cNvSpPr/>
            <p:nvPr/>
          </p:nvSpPr>
          <p:spPr>
            <a:xfrm rot="8234098">
              <a:off x="4143127" y="1902554"/>
              <a:ext cx="814861" cy="845081"/>
            </a:xfrm>
            <a:prstGeom prst="leftUpArrow">
              <a:avLst>
                <a:gd name="adj1" fmla="val 8200"/>
                <a:gd name="adj2" fmla="val 14662"/>
                <a:gd name="adj3" fmla="val 1545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01234" y="2576702"/>
              <a:ext cx="554656" cy="311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Yes</a:t>
              </a:r>
              <a:endPara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17651" y="1782959"/>
              <a:ext cx="400278" cy="243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No</a:t>
              </a:r>
              <a:endPara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4" name="모서리가 둥근 직사각형 23"/>
          <p:cNvSpPr/>
          <p:nvPr/>
        </p:nvSpPr>
        <p:spPr>
          <a:xfrm>
            <a:off x="169067" y="2702588"/>
            <a:ext cx="1183272" cy="1279442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학생증이 필요하다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왼쪽/위쪽 화살표 29"/>
          <p:cNvSpPr/>
          <p:nvPr/>
        </p:nvSpPr>
        <p:spPr>
          <a:xfrm rot="8234098">
            <a:off x="1550530" y="2653976"/>
            <a:ext cx="1521740" cy="1521740"/>
          </a:xfrm>
          <a:prstGeom prst="leftUpArrow">
            <a:avLst>
              <a:gd name="adj1" fmla="val 5719"/>
              <a:gd name="adj2" fmla="val 9849"/>
              <a:gd name="adj3" fmla="val 15154"/>
            </a:avLst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63309" y="2138381"/>
            <a:ext cx="560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Yes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63309" y="4405366"/>
            <a:ext cx="560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5282" y="4237859"/>
            <a:ext cx="64839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발급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</a:p>
          <a:p>
            <a:r>
              <a:rPr lang="ko-KR" altLang="en-US" sz="2000" b="1" u="sng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발급안함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7979" y="2016465"/>
            <a:ext cx="5576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학생증과 신한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학생증의 실물디자인은 동일하지만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체크카드 기능 유무의 차이가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일반형으로 발급 후 추후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계좌연동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가능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5012133" y="1620169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5012133" y="2956257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왼쪽/위쪽 화살표 28"/>
          <p:cNvSpPr/>
          <p:nvPr/>
        </p:nvSpPr>
        <p:spPr>
          <a:xfrm rot="8234098">
            <a:off x="6560279" y="2914098"/>
            <a:ext cx="455356" cy="496840"/>
          </a:xfrm>
          <a:prstGeom prst="leftUpArrow">
            <a:avLst>
              <a:gd name="adj1" fmla="val 5719"/>
              <a:gd name="adj2" fmla="val 9849"/>
              <a:gd name="adj3" fmla="val 15154"/>
            </a:avLst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6830198" y="2677468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6830198" y="3316257"/>
            <a:ext cx="1440000" cy="360000"/>
          </a:xfrm>
          <a:prstGeom prst="roundRect">
            <a:avLst/>
          </a:prstGeom>
          <a:solidFill>
            <a:srgbClr val="F8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5922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76784" y="1305243"/>
            <a:ext cx="6554433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안내 대상 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: 2023-1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학기 일반대학원 신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편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입생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신청기간 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: 2023.02.22.(</a:t>
            </a:r>
            <a:r>
              <a:rPr lang="ko-KR" altLang="en-US" sz="2000" dirty="0">
                <a:latin typeface="+mj-lt"/>
                <a:ea typeface="맑은 고딕" panose="020B0503020000020004" pitchFamily="50" charset="-127"/>
              </a:rPr>
              <a:t>수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 ~ 2023.03.09.(</a:t>
            </a:r>
            <a:r>
              <a:rPr lang="ko-KR" altLang="en-US" sz="2000" dirty="0">
                <a:latin typeface="+mj-lt"/>
                <a:ea typeface="맑은 고딕" panose="020B0503020000020004" pitchFamily="50" charset="-127"/>
              </a:rPr>
              <a:t>목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(</a:t>
            </a:r>
            <a:r>
              <a:rPr lang="ko-KR" altLang="en-US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국민은행은 위 기간 내 </a:t>
            </a:r>
            <a:r>
              <a:rPr lang="ko-KR" altLang="en-US" sz="16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유드림스</a:t>
            </a:r>
            <a:r>
              <a:rPr lang="ko-KR" altLang="en-US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동의 후</a:t>
            </a:r>
            <a:r>
              <a:rPr lang="en-US" altLang="ko-KR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국민은행 </a:t>
            </a:r>
            <a:r>
              <a:rPr lang="ko-KR" altLang="en-US" sz="1600" b="1" u="sng" dirty="0" err="1">
                <a:solidFill>
                  <a:srgbClr val="FF0000"/>
                </a:solidFill>
                <a:ea typeface="맑은 고딕" panose="020B0503020000020004" pitchFamily="50" charset="-127"/>
              </a:rPr>
              <a:t>어플신청은</a:t>
            </a:r>
            <a:r>
              <a:rPr lang="ko-KR" altLang="en-US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 </a:t>
            </a:r>
            <a:r>
              <a:rPr lang="en-US" altLang="ko-KR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02.28(</a:t>
            </a:r>
            <a:r>
              <a:rPr lang="ko-KR" altLang="en-US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화</a:t>
            </a:r>
            <a:r>
              <a:rPr lang="en-US" altLang="ko-KR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) </a:t>
            </a:r>
            <a:r>
              <a:rPr lang="ko-KR" altLang="en-US" sz="1600" b="1" u="sng" dirty="0">
                <a:solidFill>
                  <a:srgbClr val="FF0000"/>
                </a:solidFill>
                <a:ea typeface="맑은 고딕" panose="020B0503020000020004" pitchFamily="50" charset="-127"/>
              </a:rPr>
              <a:t>오후부터 가능</a:t>
            </a:r>
            <a:r>
              <a:rPr lang="en-US" altLang="ko-KR" sz="1600" b="1" u="sng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)</a:t>
            </a:r>
            <a:r>
              <a:rPr lang="en-US" altLang="ko-KR" sz="1600" dirty="0" smtClean="0">
                <a:latin typeface="+mj-lt"/>
                <a:ea typeface="맑은 고딕" panose="020B0503020000020004" pitchFamily="50" charset="-127"/>
              </a:rPr>
              <a:t> </a:t>
            </a:r>
            <a:endParaRPr lang="en-US" altLang="ko-KR" sz="16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3.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수령일 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: 2023.03.30.(</a:t>
            </a:r>
            <a:r>
              <a:rPr lang="ko-KR" altLang="en-US" sz="2000" dirty="0">
                <a:latin typeface="+mj-lt"/>
                <a:ea typeface="맑은 고딕" panose="020B0503020000020004" pitchFamily="50" charset="-127"/>
              </a:rPr>
              <a:t>목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spc="-150" dirty="0">
                <a:ea typeface="맑은 고딕" panose="020B0503020000020004" pitchFamily="50" charset="-127"/>
              </a:rPr>
              <a:t>※ </a:t>
            </a:r>
            <a:r>
              <a:rPr lang="ko-KR" altLang="en-US" sz="1500" spc="-150" dirty="0" err="1" smtClean="0">
                <a:ea typeface="맑은 고딕" panose="020B0503020000020004" pitchFamily="50" charset="-127"/>
              </a:rPr>
              <a:t>체크카드형</a:t>
            </a:r>
            <a:r>
              <a:rPr lang="en-US" altLang="ko-KR" sz="1500" spc="-150" dirty="0" smtClean="0">
                <a:ea typeface="맑은 고딕" panose="020B0503020000020004" pitchFamily="50" charset="-127"/>
              </a:rPr>
              <a:t>(</a:t>
            </a:r>
            <a:r>
              <a:rPr lang="ko-KR" altLang="en-US" sz="1500" spc="-150" dirty="0" smtClean="0">
                <a:ea typeface="맑은 고딕" panose="020B0503020000020004" pitchFamily="50" charset="-127"/>
              </a:rPr>
              <a:t>국민</a:t>
            </a:r>
            <a:r>
              <a:rPr lang="en-US" altLang="ko-KR" sz="1500" spc="-150" dirty="0" smtClean="0">
                <a:ea typeface="맑은 고딕" panose="020B0503020000020004" pitchFamily="50" charset="-127"/>
              </a:rPr>
              <a:t>, </a:t>
            </a:r>
            <a:r>
              <a:rPr lang="ko-KR" altLang="en-US" sz="1500" spc="-150" dirty="0" smtClean="0">
                <a:ea typeface="맑은 고딕" panose="020B0503020000020004" pitchFamily="50" charset="-127"/>
              </a:rPr>
              <a:t>신한</a:t>
            </a:r>
            <a:r>
              <a:rPr lang="en-US" altLang="ko-KR" sz="1500" spc="-150" dirty="0" smtClean="0">
                <a:ea typeface="맑은 고딕" panose="020B0503020000020004" pitchFamily="50" charset="-127"/>
              </a:rPr>
              <a:t>)</a:t>
            </a:r>
            <a:r>
              <a:rPr lang="ko-KR" altLang="en-US" sz="1500" spc="-150" dirty="0" smtClean="0">
                <a:ea typeface="맑은 고딕" panose="020B0503020000020004" pitchFamily="50" charset="-127"/>
              </a:rPr>
              <a:t>은 일반형 학생증 </a:t>
            </a:r>
            <a:r>
              <a:rPr lang="ko-KR" altLang="en-US" sz="1500" spc="-150" dirty="0" err="1" smtClean="0">
                <a:ea typeface="맑은 고딕" panose="020B0503020000020004" pitchFamily="50" charset="-127"/>
              </a:rPr>
              <a:t>수령일과</a:t>
            </a:r>
            <a:r>
              <a:rPr lang="ko-KR" altLang="en-US" sz="1500" spc="-150" dirty="0" smtClean="0">
                <a:ea typeface="맑은 고딕" panose="020B0503020000020004" pitchFamily="50" charset="-127"/>
              </a:rPr>
              <a:t> 상관없이 </a:t>
            </a:r>
            <a:r>
              <a:rPr lang="en-US" altLang="ko-KR" sz="1500" spc="-150" dirty="0" smtClean="0">
                <a:ea typeface="맑은 고딕" panose="020B0503020000020004" pitchFamily="50" charset="-127"/>
              </a:rPr>
              <a:t>2023.03.02.(</a:t>
            </a:r>
            <a:r>
              <a:rPr lang="ko-KR" altLang="en-US" sz="1500" spc="-150" dirty="0">
                <a:ea typeface="맑은 고딕" panose="020B0503020000020004" pitchFamily="50" charset="-127"/>
              </a:rPr>
              <a:t>목</a:t>
            </a:r>
            <a:r>
              <a:rPr lang="en-US" altLang="ko-KR" sz="1500" spc="-150" dirty="0" smtClean="0">
                <a:ea typeface="맑은 고딕" panose="020B0503020000020004" pitchFamily="50" charset="-127"/>
              </a:rPr>
              <a:t>) </a:t>
            </a:r>
            <a:r>
              <a:rPr lang="ko-KR" altLang="en-US" sz="1500" spc="-150" dirty="0" smtClean="0">
                <a:ea typeface="맑은 고딕" panose="020B0503020000020004" pitchFamily="50" charset="-127"/>
              </a:rPr>
              <a:t>이후 수령 가능</a:t>
            </a:r>
            <a:r>
              <a:rPr lang="en-US" altLang="ko-KR" sz="1500" spc="-150" dirty="0" smtClean="0">
                <a:ea typeface="맑은 고딕" panose="020B0503020000020004" pitchFamily="50" charset="-127"/>
              </a:rPr>
              <a:t>. </a:t>
            </a:r>
            <a:r>
              <a:rPr lang="ko-KR" altLang="en-US" sz="1500" spc="-150" dirty="0" smtClean="0">
                <a:ea typeface="맑은 고딕" panose="020B0503020000020004" pitchFamily="50" charset="-127"/>
              </a:rPr>
              <a:t>자세한 사항은 은행에 문의 바람</a:t>
            </a:r>
            <a:r>
              <a:rPr lang="en-US" altLang="ko-KR" sz="1500" spc="-150" dirty="0">
                <a:ea typeface="맑은 고딕" panose="020B0503020000020004" pitchFamily="50" charset="-127"/>
              </a:rPr>
              <a:t>.</a:t>
            </a:r>
            <a:endParaRPr lang="en-US" altLang="ko-KR" sz="15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4.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수령처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: &lt;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일반형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&gt;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단과대학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학사운영실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              &lt;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신한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체크카드형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&gt;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신한은행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동국대점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             &lt;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국민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체크카드형</a:t>
            </a:r>
            <a:r>
              <a:rPr lang="en-US" altLang="ko-KR" sz="2000" dirty="0">
                <a:latin typeface="+mj-lt"/>
                <a:ea typeface="맑은 고딕" panose="020B0503020000020004" pitchFamily="50" charset="-127"/>
              </a:rPr>
              <a:t>&gt;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점</a:t>
            </a:r>
            <a:r>
              <a:rPr lang="en-US" altLang="ko-KR" sz="2000" dirty="0">
                <a:latin typeface="+mj-lt"/>
                <a:ea typeface="맑은 고딕" panose="020B0503020000020004" pitchFamily="50" charset="-127"/>
              </a:rPr>
              <a:t>)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endParaRPr lang="ko-KR" altLang="en-US" sz="2000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265"/>
            <a:ext cx="351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유의사항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634231" y="929845"/>
            <a:ext cx="2305212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400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526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252" y="1516748"/>
            <a:ext cx="940916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1)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사진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미등록시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학생증 발급 불가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※ </a:t>
            </a:r>
            <a:r>
              <a:rPr lang="ko-KR" altLang="en-US" sz="2000" dirty="0" smtClean="0">
                <a:solidFill>
                  <a:srgbClr val="0C0CC0"/>
                </a:solidFill>
                <a:latin typeface="+mj-lt"/>
                <a:ea typeface="맑은 고딕" panose="020B0503020000020004" pitchFamily="50" charset="-127"/>
              </a:rPr>
              <a:t>학생증 사진 변경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을 희망하는 경우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, 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02.21(</a:t>
            </a:r>
            <a:r>
              <a:rPr lang="ko-KR" altLang="en-US" sz="2000" b="1" u="sng" dirty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화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)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까지 반드시 사진을 변경 후 신청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학생증 신청 후 사진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변경시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,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변경 전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등록 사진으로 발급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2)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학생증 신청기간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(2023.02.22-2023.03.09)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학생증 신청 선택 번복 불가</a:t>
            </a:r>
            <a:endParaRPr lang="en-US" altLang="ko-KR" sz="2000" b="1" u="sng" dirty="0" smtClean="0">
              <a:solidFill>
                <a:srgbClr val="FF0000"/>
              </a:solidFill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일반형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&lt;-&gt;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은행형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&lt;-&gt;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신청 선택 번복 불가</a:t>
            </a:r>
            <a:r>
              <a:rPr lang="en-US" altLang="ko-KR" sz="2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20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예시</a:t>
            </a:r>
            <a:r>
              <a:rPr lang="en-US" altLang="ko-KR" sz="1500" dirty="0" smtClean="0">
                <a:latin typeface="+mj-lt"/>
                <a:ea typeface="맑은 고딕" panose="020B0503020000020004" pitchFamily="50" charset="-127"/>
              </a:rPr>
              <a:t>) </a:t>
            </a: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일반형 학생증 </a:t>
            </a:r>
            <a:r>
              <a:rPr lang="en-US" altLang="ko-KR" sz="1500" dirty="0">
                <a:latin typeface="+mj-lt"/>
                <a:ea typeface="맑은 고딕" panose="020B0503020000020004" pitchFamily="50" charset="-127"/>
              </a:rPr>
              <a:t>2</a:t>
            </a: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월 </a:t>
            </a:r>
            <a:r>
              <a:rPr lang="en-US" altLang="ko-KR" sz="1500" dirty="0" smtClean="0">
                <a:latin typeface="+mj-lt"/>
                <a:ea typeface="맑은 고딕" panose="020B0503020000020004" pitchFamily="50" charset="-127"/>
              </a:rPr>
              <a:t>22</a:t>
            </a: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일 최초 신청</a:t>
            </a:r>
            <a:r>
              <a:rPr lang="en-US" altLang="ko-KR" sz="1500" dirty="0" smtClean="0">
                <a:latin typeface="+mj-lt"/>
                <a:ea typeface="맑은 고딕" panose="020B0503020000020004" pitchFamily="50" charset="-127"/>
              </a:rPr>
              <a:t>-&gt; </a:t>
            </a:r>
            <a:r>
              <a:rPr lang="ko-KR" altLang="en-US" sz="1500" dirty="0" err="1" smtClean="0">
                <a:latin typeface="+mj-lt"/>
                <a:ea typeface="맑은 고딕" panose="020B0503020000020004" pitchFamily="50" charset="-127"/>
              </a:rPr>
              <a:t>은행형</a:t>
            </a: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 체크카드 학생증 </a:t>
            </a:r>
            <a:r>
              <a:rPr lang="en-US" altLang="ko-KR" sz="1500" dirty="0">
                <a:latin typeface="+mj-lt"/>
                <a:ea typeface="맑은 고딕" panose="020B0503020000020004" pitchFamily="50" charset="-127"/>
              </a:rPr>
              <a:t>2</a:t>
            </a: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월 </a:t>
            </a:r>
            <a:r>
              <a:rPr lang="en-US" altLang="ko-KR" sz="1500" dirty="0" smtClean="0">
                <a:latin typeface="+mj-lt"/>
                <a:ea typeface="맑은 고딕" panose="020B0503020000020004" pitchFamily="50" charset="-127"/>
              </a:rPr>
              <a:t>27</a:t>
            </a: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일</a:t>
            </a:r>
            <a:r>
              <a:rPr lang="en-US" altLang="ko-KR" sz="1500" dirty="0" smtClean="0"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sz="1500" dirty="0" err="1" smtClean="0">
                <a:latin typeface="+mj-lt"/>
                <a:ea typeface="맑은 고딕" panose="020B0503020000020004" pitchFamily="50" charset="-127"/>
              </a:rPr>
              <a:t>재신청</a:t>
            </a:r>
            <a:r>
              <a:rPr lang="ko-KR" altLang="en-US" sz="1500" dirty="0" smtClean="0">
                <a:latin typeface="+mj-lt"/>
                <a:ea typeface="맑은 고딕" panose="020B0503020000020004" pitchFamily="50" charset="-127"/>
              </a:rPr>
              <a:t> 불가</a:t>
            </a:r>
            <a:endParaRPr lang="en-US" altLang="ko-KR" sz="15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1500" dirty="0" smtClean="0">
                <a:latin typeface="+mj-lt"/>
                <a:ea typeface="맑은 고딕" panose="020B0503020000020004" pitchFamily="50" charset="-127"/>
              </a:rPr>
              <a:t>      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국민은행 </a:t>
            </a:r>
            <a:r>
              <a:rPr lang="ko-KR" altLang="en-US" sz="1500" dirty="0">
                <a:ea typeface="맑은 고딕" panose="020B0503020000020004" pitchFamily="50" charset="-127"/>
              </a:rPr>
              <a:t>체크카드 학생증 </a:t>
            </a:r>
            <a:r>
              <a:rPr lang="en-US" altLang="ko-KR" sz="1500" dirty="0">
                <a:ea typeface="맑은 고딕" panose="020B0503020000020004" pitchFamily="50" charset="-127"/>
              </a:rPr>
              <a:t>2</a:t>
            </a:r>
            <a:r>
              <a:rPr lang="ko-KR" altLang="en-US" sz="1500" dirty="0">
                <a:ea typeface="맑은 고딕" panose="020B0503020000020004" pitchFamily="50" charset="-127"/>
              </a:rPr>
              <a:t>월 </a:t>
            </a:r>
            <a:r>
              <a:rPr lang="en-US" altLang="ko-KR" sz="1500" dirty="0">
                <a:ea typeface="맑은 고딕" panose="020B0503020000020004" pitchFamily="50" charset="-127"/>
              </a:rPr>
              <a:t>22</a:t>
            </a:r>
            <a:r>
              <a:rPr lang="ko-KR" altLang="en-US" sz="1500" dirty="0">
                <a:ea typeface="맑은 고딕" panose="020B0503020000020004" pitchFamily="50" charset="-127"/>
              </a:rPr>
              <a:t>일 최초 신청</a:t>
            </a:r>
            <a:r>
              <a:rPr lang="en-US" altLang="ko-KR" sz="1500" dirty="0">
                <a:ea typeface="맑은 고딕" panose="020B0503020000020004" pitchFamily="50" charset="-127"/>
              </a:rPr>
              <a:t>-&gt; </a:t>
            </a:r>
            <a:r>
              <a:rPr lang="ko-KR" altLang="en-US" sz="1500" dirty="0">
                <a:ea typeface="맑은 고딕" panose="020B0503020000020004" pitchFamily="50" charset="-127"/>
              </a:rPr>
              <a:t> </a:t>
            </a:r>
            <a:r>
              <a:rPr lang="ko-KR" altLang="en-US" sz="1500" dirty="0" err="1">
                <a:ea typeface="맑은 고딕" panose="020B0503020000020004" pitchFamily="50" charset="-127"/>
              </a:rPr>
              <a:t>신한은행</a:t>
            </a:r>
            <a:r>
              <a:rPr lang="ko-KR" altLang="en-US" sz="1500" dirty="0">
                <a:ea typeface="맑은 고딕" panose="020B0503020000020004" pitchFamily="50" charset="-127"/>
              </a:rPr>
              <a:t> 체크카드 학생증 </a:t>
            </a:r>
            <a:r>
              <a:rPr lang="en-US" altLang="ko-KR" sz="1500" dirty="0">
                <a:ea typeface="맑은 고딕" panose="020B0503020000020004" pitchFamily="50" charset="-127"/>
              </a:rPr>
              <a:t>2</a:t>
            </a:r>
            <a:r>
              <a:rPr lang="ko-KR" altLang="en-US" sz="1500" dirty="0">
                <a:ea typeface="맑은 고딕" panose="020B0503020000020004" pitchFamily="50" charset="-127"/>
              </a:rPr>
              <a:t>월 </a:t>
            </a:r>
            <a:r>
              <a:rPr lang="en-US" altLang="ko-KR" sz="1500" dirty="0">
                <a:ea typeface="맑은 고딕" panose="020B0503020000020004" pitchFamily="50" charset="-127"/>
              </a:rPr>
              <a:t>27</a:t>
            </a:r>
            <a:r>
              <a:rPr lang="ko-KR" altLang="en-US" sz="1500" dirty="0">
                <a:ea typeface="맑은 고딕" panose="020B0503020000020004" pitchFamily="50" charset="-127"/>
              </a:rPr>
              <a:t>일</a:t>
            </a:r>
            <a:r>
              <a:rPr lang="en-US" altLang="ko-KR" sz="1500" dirty="0">
                <a:ea typeface="맑은 고딕" panose="020B0503020000020004" pitchFamily="50" charset="-127"/>
              </a:rPr>
              <a:t> </a:t>
            </a:r>
            <a:r>
              <a:rPr lang="ko-KR" altLang="en-US" sz="1500" dirty="0" err="1">
                <a:ea typeface="맑은 고딕" panose="020B0503020000020004" pitchFamily="50" charset="-127"/>
              </a:rPr>
              <a:t>재신청</a:t>
            </a:r>
            <a:r>
              <a:rPr lang="ko-KR" altLang="en-US" sz="1500" dirty="0">
                <a:ea typeface="맑은 고딕" panose="020B0503020000020004" pitchFamily="50" charset="-127"/>
              </a:rPr>
              <a:t> </a:t>
            </a:r>
            <a:r>
              <a:rPr lang="ko-KR" altLang="en-US" sz="1500" dirty="0" smtClean="0">
                <a:ea typeface="맑은 고딕" panose="020B0503020000020004" pitchFamily="50" charset="-127"/>
              </a:rPr>
              <a:t>불가</a:t>
            </a:r>
            <a:endParaRPr lang="en-US" altLang="ko-KR" sz="15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3)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코로나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19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의 지속된 확산으로 인해 모바일 신청 권장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지점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방문신청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자제</a:t>
            </a: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+mj-lt"/>
                <a:ea typeface="맑은 고딕" panose="020B0503020000020004" pitchFamily="50" charset="-127"/>
              </a:rPr>
              <a:t>4)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학생증이 불필요한 경우 </a:t>
            </a:r>
            <a:r>
              <a:rPr lang="ko-KR" altLang="en-US" sz="2000" dirty="0" err="1" smtClean="0">
                <a:latin typeface="+mj-lt"/>
                <a:ea typeface="맑은 고딕" panose="020B0503020000020004" pitchFamily="50" charset="-127"/>
              </a:rPr>
              <a:t>유드림스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 개인정보이용동의에서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‘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발급안함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’</a:t>
            </a:r>
            <a:r>
              <a:rPr lang="ko-KR" altLang="en-US" sz="2000" b="1" dirty="0">
                <a:solidFill>
                  <a:srgbClr val="FF0000"/>
                </a:solidFill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latin typeface="+mj-lt"/>
                <a:ea typeface="맑은 고딕" panose="020B0503020000020004" pitchFamily="50" charset="-127"/>
              </a:rPr>
              <a:t>선택 가능</a:t>
            </a:r>
            <a:endParaRPr lang="en-US" altLang="ko-KR" sz="2000" dirty="0" smtClean="0">
              <a:latin typeface="+mj-lt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2000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6265"/>
            <a:ext cx="335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및 유의사항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99252" y="868006"/>
            <a:ext cx="2305212" cy="425202"/>
          </a:xfrm>
          <a:prstGeom prst="roundRect">
            <a:avLst/>
          </a:prstGeom>
          <a:solidFill>
            <a:srgbClr val="F8981D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유의사항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06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" y="753319"/>
            <a:ext cx="5695950" cy="5695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67054" y="2693353"/>
            <a:ext cx="307571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일반형 학생증</a:t>
            </a:r>
            <a:endParaRPr lang="en-US" altLang="ko-KR" sz="3500" dirty="0" smtClean="0">
              <a:latin typeface="+mj-lt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520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09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일반형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79598"/>
            <a:ext cx="2904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로그인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32" y="1659463"/>
            <a:ext cx="9018079" cy="44204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1644" y="1156652"/>
            <a:ext cx="907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대학원학사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교과수업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수강신청관리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학생증발급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598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09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일반형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1157451"/>
            <a:ext cx="8897592" cy="146892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680396"/>
            <a:ext cx="6248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카드종류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선택 후 동의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775467"/>
            <a:ext cx="6248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버튼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3252522"/>
            <a:ext cx="8897592" cy="2857334"/>
          </a:xfrm>
          <a:prstGeom prst="rect">
            <a:avLst/>
          </a:prstGeom>
        </p:spPr>
      </p:pic>
      <p:sp>
        <p:nvSpPr>
          <p:cNvPr id="24" name="포인트가 5개인 별 23"/>
          <p:cNvSpPr/>
          <p:nvPr/>
        </p:nvSpPr>
        <p:spPr>
          <a:xfrm>
            <a:off x="5623558" y="5656657"/>
            <a:ext cx="789711" cy="622905"/>
          </a:xfrm>
          <a:prstGeom prst="star5">
            <a:avLst/>
          </a:prstGeom>
          <a:noFill/>
          <a:ln>
            <a:solidFill>
              <a:srgbClr val="FF00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94214" y="6249214"/>
            <a:ext cx="624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확인버튼을 눌러야 최종 저장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705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" y="753319"/>
            <a:ext cx="5695950" cy="5695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8989" y="2402408"/>
            <a:ext cx="33389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신한체크카드형</a:t>
            </a:r>
            <a:endParaRPr lang="en-US" altLang="ko-KR" sz="35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학생증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196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신한체크카드형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79598"/>
            <a:ext cx="2904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로그인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58" y="1525984"/>
            <a:ext cx="8689278" cy="468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1644" y="1156652"/>
            <a:ext cx="907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대학원학사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교과수업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수강신청관리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학생증발급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717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신한체크카드형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카드종류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 후 동의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775467"/>
            <a:ext cx="6248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버튼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1126822"/>
            <a:ext cx="8945223" cy="162900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3226798"/>
            <a:ext cx="8954750" cy="28913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17257" y="6189031"/>
            <a:ext cx="624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확인버튼을 눌러야 최종 저장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092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신한체크카드형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SOL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앱 신청 또는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동국대점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방문신청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5498" y="1839116"/>
            <a:ext cx="540050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학생증은 반드시 은행 앱이나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방문신청을 완료해야 합니다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 앱 신청 방법은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첨부파일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확인해주세요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★앱이나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은행방문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미신청시에는 학생증이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발급되지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않습니다★</a:t>
            </a:r>
            <a:endParaRPr lang="en-US" altLang="ko-KR" sz="20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마지막 날인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3/9(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앱신청을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완료해야 합니다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u="sng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20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u="sng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동국대점</a:t>
            </a:r>
            <a:r>
              <a:rPr lang="ko-KR" altLang="en-US" sz="20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02-2265-1954</a:t>
            </a:r>
            <a:endParaRPr lang="ko-KR" altLang="en-US" sz="2000" b="1" u="sng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18" y="1572212"/>
            <a:ext cx="4156380" cy="476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" y="753319"/>
            <a:ext cx="5695950" cy="5695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8989" y="2402408"/>
            <a:ext cx="33389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국민체크카드형</a:t>
            </a:r>
            <a:endParaRPr lang="en-US" altLang="ko-KR" sz="35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lang="ko-KR" altLang="en-US" sz="3500" dirty="0" smtClean="0">
                <a:latin typeface="+mj-lt"/>
                <a:ea typeface="맑은 고딕" panose="020B0503020000020004" pitchFamily="50" charset="-127"/>
              </a:rPr>
              <a:t>학생증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006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79598"/>
            <a:ext cx="2904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유드림스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로그인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43" y="1462960"/>
            <a:ext cx="8781971" cy="47739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1644" y="1156652"/>
            <a:ext cx="907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대학원학사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교과수업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수강신청관리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개인정보수집이용제공동의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학생증발급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205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18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82129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카드종류</a:t>
            </a:r>
            <a:r>
              <a:rPr lang="en-US" altLang="ko-KR" sz="2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 후 동의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775467"/>
            <a:ext cx="6248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버튼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7257" y="6189031"/>
            <a:ext cx="624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확인버튼을 눌러야 최종 저장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" y="1184570"/>
            <a:ext cx="8888065" cy="159089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15" y="3190363"/>
            <a:ext cx="8926171" cy="291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6265"/>
            <a:ext cx="377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신청방법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국민체크카드형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19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680396"/>
            <a:ext cx="96689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en-US" altLang="ko-KR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KB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스타뱅킹</a:t>
            </a:r>
            <a:r>
              <a:rPr lang="ko-KR" altLang="en-US" sz="2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신청 또는 </a:t>
            </a:r>
            <a:r>
              <a:rPr lang="ko-KR" altLang="en-US" sz="2500" dirty="0">
                <a:ea typeface="맑은 고딕" panose="020B0503020000020004" pitchFamily="50" charset="-127"/>
              </a:rPr>
              <a:t>국민은행 동국대학교</a:t>
            </a:r>
            <a:r>
              <a:rPr lang="en-US" altLang="ko-KR" sz="2500" dirty="0">
                <a:ea typeface="맑은 고딕" panose="020B0503020000020004" pitchFamily="50" charset="-127"/>
              </a:rPr>
              <a:t>(</a:t>
            </a:r>
            <a:r>
              <a:rPr lang="ko-KR" altLang="en-US" sz="2500" dirty="0">
                <a:ea typeface="맑은 고딕" panose="020B0503020000020004" pitchFamily="50" charset="-127"/>
              </a:rPr>
              <a:t>점</a:t>
            </a:r>
            <a:r>
              <a:rPr lang="en-US" altLang="ko-KR" sz="2500" dirty="0" smtClean="0">
                <a:ea typeface="맑은 고딕" panose="020B0503020000020004" pitchFamily="50" charset="-127"/>
              </a:rPr>
              <a:t>) </a:t>
            </a:r>
            <a:r>
              <a:rPr lang="ko-KR" altLang="en-US" sz="2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방문신청</a:t>
            </a:r>
            <a:endParaRPr lang="ko-KR" altLang="en-US" sz="2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18" y="1572212"/>
            <a:ext cx="4156380" cy="47646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05498" y="2323210"/>
            <a:ext cx="54005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학생증은 반드시 은행 앱이나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 방문신청을 완료해야 합니다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 앱 신청 방법은 국민은행 </a:t>
            </a:r>
            <a:r>
              <a:rPr lang="ko-KR" altLang="en-US" sz="2000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첨부파일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확인해주세요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★앱이나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은행방문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미신청시에는 학생증이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발급되지 않습니다★</a:t>
            </a:r>
          </a:p>
        </p:txBody>
      </p:sp>
    </p:spTree>
    <p:extLst>
      <p:ext uri="{BB962C8B-B14F-4D97-AF65-F5344CB8AC3E}">
        <p14:creationId xmlns:p14="http://schemas.microsoft.com/office/powerpoint/2010/main" val="58472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3932" y="1132958"/>
            <a:ext cx="45455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</a:t>
            </a:r>
            <a:r>
              <a:rPr lang="en-US" altLang="ko-KR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 방법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1) </a:t>
            </a:r>
            <a:r>
              <a:rPr lang="en-US" altLang="ko-KR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1600" dirty="0" smtClean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PASS’ </a:t>
            </a:r>
            <a:r>
              <a:rPr lang="ko-KR" altLang="en-US" sz="1600" dirty="0" err="1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어플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설치 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2)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(UDRIMS ID/PW)    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나</a:t>
            </a:r>
            <a:r>
              <a:rPr lang="en-US" altLang="ko-KR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주요기능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1)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이용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-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도서관 출입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도서대출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좌석 배정 등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2)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서비스 이용</a:t>
            </a:r>
            <a:endParaRPr lang="en-US" altLang="ko-KR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-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증명서 발급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휴대폰 충전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FAX </a:t>
            </a:r>
            <a:r>
              <a:rPr lang="ko-KR" altLang="en-US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전송 등</a:t>
            </a:r>
            <a:r>
              <a:rPr lang="en-US" altLang="ko-KR" sz="1600" dirty="0">
                <a:solidFill>
                  <a:srgbClr val="683D2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endParaRPr lang="ko-KR" altLang="en-US" sz="1600" dirty="0">
              <a:solidFill>
                <a:srgbClr val="683D2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7300" y="4976053"/>
            <a:ext cx="66148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kumimoji="1" lang="ko-KR" altLang="en-US" sz="1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카드형</a:t>
            </a:r>
            <a:r>
              <a:rPr kumimoji="1"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학생증 수령 이전에는</a:t>
            </a:r>
            <a:r>
              <a:rPr kumimoji="1"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동국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PASS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앱으로 </a:t>
            </a:r>
            <a:r>
              <a:rPr kumimoji="1"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도서관 이용이 가능합니다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</a:p>
          <a:p>
            <a:pPr algn="ctr"/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출입은 도서관 운영에 따라 제한 될 수 있음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</a:p>
          <a:p>
            <a:pPr algn="ctr"/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도서관 출입 관련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문의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: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02-2260-8623</a:t>
            </a:r>
          </a:p>
          <a:p>
            <a:pPr algn="ctr"/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PASS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앱 관련 문의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: </a:t>
            </a:r>
            <a:r>
              <a:rPr kumimoji="1"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정보처 </a:t>
            </a:r>
            <a:r>
              <a:rPr kumimoji="1"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02-2260-8877</a:t>
            </a:r>
            <a:endParaRPr lang="en-US" altLang="ko-KR" sz="1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86265"/>
            <a:ext cx="309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동국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PASS</a:t>
            </a: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20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500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21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80933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13811" y="1531087"/>
            <a:ext cx="5286894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 분실신고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중앙도서관에 분실신고</a:t>
            </a:r>
            <a:endParaRPr lang="en-US" altLang="ko-KR" sz="20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 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02)2260-8622~3</a:t>
            </a:r>
          </a:p>
          <a:p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학생증에 </a:t>
            </a:r>
            <a:r>
              <a:rPr lang="ko-KR" altLang="en-US" sz="15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신한은행계좌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r>
              <a:rPr lang="ko-KR" altLang="en-US" sz="15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연동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하였다면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은행기능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정지를 위해 카드사에도 분실신고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b="1" u="sng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신한카드</a:t>
            </a:r>
            <a:r>
              <a:rPr lang="ko-KR" altLang="en-US" sz="15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☎ </a:t>
            </a:r>
            <a:r>
              <a:rPr lang="en-US" altLang="ko-KR" sz="15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1544-7200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센터에 방문하여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 신청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/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수수료 현금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5,000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원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4942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22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80933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13811" y="1531087"/>
            <a:ext cx="528689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분실신고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중앙도서관과 카드사 모두 분실신고</a:t>
            </a:r>
            <a:endParaRPr lang="en-US" altLang="ko-KR" sz="20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 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02)2260-8622~3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은행기능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신한카드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1544-7200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가까운 지점 방문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신한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신한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카드사를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통하여 학생증 분실신고 후 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즉시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재발급을 하는 경우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,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에 교내 기능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정지를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위한 </a:t>
            </a:r>
            <a:r>
              <a:rPr lang="ko-KR" altLang="en-US" sz="15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분실신고를 별도로 하지 않아도 됩니다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031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23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80933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13811" y="1531087"/>
            <a:ext cx="5286894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0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STEP1.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중앙도서관과 카드사 모두 분실신고</a:t>
            </a:r>
            <a:endParaRPr lang="en-US" altLang="ko-KR" sz="20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교내기능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 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중앙도서관 ☎ 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02)2260-8622~3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은행기능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국민카드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1588-1688</a:t>
            </a: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가까운 지점 방문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신청이나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국민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카드사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※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국민 카드사를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통하여 학생증 분실신고 후 </a:t>
            </a:r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즉시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재발급을 하는 경우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,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중앙도서관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에 교내 기능</a:t>
            </a:r>
            <a:r>
              <a:rPr lang="en-US" altLang="ko-KR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 </a:t>
            </a: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정지를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위한 </a:t>
            </a:r>
            <a:r>
              <a:rPr lang="ko-KR" altLang="en-US" sz="15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분실신고를 별도로 하지 않아도 됩니다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.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/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237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분실신고 및 재발급 신청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24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50" y="622744"/>
            <a:ext cx="4810299" cy="4810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6920" y="1883692"/>
            <a:ext cx="5117407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 훼손이나 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전과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개명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등으로 인한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신청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5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센터에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방문하여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재발급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itchFamily="50" charset="-127"/>
              </a:rPr>
              <a:t>신청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  <a:cs typeface="굴림" pitchFamily="50" charset="-127"/>
            </a:endParaRPr>
          </a:p>
          <a:p>
            <a:pPr lvl="0"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수수료 현금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5,000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 algn="ctr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 운영시간 평일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09:00~17:00</a:t>
            </a:r>
          </a:p>
          <a:p>
            <a:pPr lvl="0" algn="ctr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점심시간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12:00~13:00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에는 발급 불가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 algn="ctr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학생증의 경우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lvl="0"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해당은행으로 직접 문의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937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25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486" y="689117"/>
            <a:ext cx="947327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Q 1.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신청기간에 신청을 못했어요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어떻게 해야 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신청기간에 신청을 못 하였어도 이후 신청이 가능합니다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이후 신청한 학생증은 발급이 지연될 수 있습니다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lvl="0" algn="just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&lt;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일반형학생증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pPr lvl="0" algn="just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신청기간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이후 신청한 학생증은 학생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센터에서 수령해야 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algn="just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&lt;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pPr algn="just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해당은행에 문의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02-2265-1954,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</a:p>
          <a:p>
            <a:pPr lvl="0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신청을 하였는데 사진을 변경하고 싶어요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학생증은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 다음날에 발급 진행이 시작되어 </a:t>
            </a:r>
            <a:r>
              <a:rPr lang="ko-KR" altLang="en-US" sz="1600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중간에 사진을 변경하실 수 없습니다</a:t>
            </a:r>
            <a:r>
              <a:rPr lang="en-US" altLang="ko-KR" sz="1600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6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사진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변경을 희망하시는 경우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이후에 학생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센터로 연락 바랍니다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 사진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변경시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재발급 비용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5000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재발급 비용 없음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/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3.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수령은 어디서 수령하나요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A: &lt;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학생증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내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소속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학사운영실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예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일반대학원 철학과 학생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철학과 학사운영실로 문의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신청기간 이후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-&gt;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CS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&lt;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pPr lvl="0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해당은행에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문의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02-2265-1954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828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26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486" y="689117"/>
            <a:ext cx="94732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4.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수령일에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수령이 불가할 것 같아요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어떻게 해야 하나요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A: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&lt;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본인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소속 학사운영실에 문의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예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일반대학원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철학과 학생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철학과 학사운영실에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문의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&lt;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학생증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해당은행에 문의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신한은행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02-2265-1954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국민은행 </a:t>
            </a:r>
            <a:r>
              <a:rPr lang="ko-KR" altLang="en-US" sz="1600" dirty="0"/>
              <a:t>☎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02-2279-9791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 5.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일반형 학생증을 신청하였는데 체크카드형으로 변경하고 싶어요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어떻게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해야 하나요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신청기간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 학생증 선택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번복은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불가합니다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우선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신청한 학생증을 수령 받고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다시 신청바랍니다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단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체크카드형으로 발급하신 경우에는 일반형 학생증 발급이 불가합니다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신중히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 바랍니다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491" y="3956859"/>
            <a:ext cx="5899265" cy="33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1" y="86265"/>
            <a:ext cx="4172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학생증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ko-KR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 bwMode="auto">
          <a:xfrm>
            <a:off x="0" y="6449269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975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8E1987D-9CDA-400F-9691-1452D5520026}" type="slidenum">
              <a:rPr lang="en-US" altLang="ko-KR" sz="9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>
                <a:defRPr/>
              </a:pPr>
              <a:t>27</a:t>
            </a:fld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491" y="3956859"/>
            <a:ext cx="5899265" cy="33334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384780"/>
            <a:ext cx="94732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6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r>
              <a:rPr lang="en-US" altLang="ko-KR" sz="6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4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endParaRPr lang="ko-KR" altLang="en-US" sz="4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023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20학년도 일반대학원 신(편)입생 학생증 발급안내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기본 디자인">
  <a:themeElements>
    <a:clrScheme name="따듯한느낌-YT">
      <a:dk1>
        <a:srgbClr val="683D2E"/>
      </a:dk1>
      <a:lt1>
        <a:srgbClr val="FFFFFF"/>
      </a:lt1>
      <a:dk2>
        <a:srgbClr val="CC6600"/>
      </a:dk2>
      <a:lt2>
        <a:srgbClr val="FFFFCC"/>
      </a:lt2>
      <a:accent1>
        <a:srgbClr val="998F33"/>
      </a:accent1>
      <a:accent2>
        <a:srgbClr val="FFCC00"/>
      </a:accent2>
      <a:accent3>
        <a:srgbClr val="E2B8AA"/>
      </a:accent3>
      <a:accent4>
        <a:srgbClr val="DADADA"/>
      </a:accent4>
      <a:accent5>
        <a:srgbClr val="CAC6AD"/>
      </a:accent5>
      <a:accent6>
        <a:srgbClr val="E7B900"/>
      </a:accent6>
      <a:hlink>
        <a:srgbClr val="DB8647"/>
      </a:hlink>
      <a:folHlink>
        <a:srgbClr val="90B7CA"/>
      </a:folHlink>
    </a:clrScheme>
    <a:fontScheme name="사용자 지정 2">
      <a:majorFont>
        <a:latin typeface="맑은 고딕"/>
        <a:ea typeface="서울남산 장체B"/>
        <a:cs typeface=""/>
      </a:majorFont>
      <a:minorFont>
        <a:latin typeface="서울남산 장체B"/>
        <a:ea typeface="서울남산 장체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2020학년도 일반대학원 신(편)입생 학생증 발급안내</Template>
  <TotalTime>1529</TotalTime>
  <Words>1443</Words>
  <Application>Microsoft Office PowerPoint</Application>
  <PresentationFormat>A4 용지(210x297mm)</PresentationFormat>
  <Paragraphs>325</Paragraphs>
  <Slides>27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27</vt:i4>
      </vt:variant>
    </vt:vector>
  </HeadingPairs>
  <TitlesOfParts>
    <vt:vector size="37" baseType="lpstr">
      <vt:lpstr>굴림</vt:lpstr>
      <vt:lpstr>맑은 고딕</vt:lpstr>
      <vt:lpstr>서울남산 장체B</vt:lpstr>
      <vt:lpstr>-윤고딕140</vt:lpstr>
      <vt:lpstr>Arial</vt:lpstr>
      <vt:lpstr>Calibri</vt:lpstr>
      <vt:lpstr>Calibri Light</vt:lpstr>
      <vt:lpstr>Wingdings</vt:lpstr>
      <vt:lpstr>2020학년도 일반대학원 신(편)입생 학생증 발급안내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273</cp:revision>
  <dcterms:created xsi:type="dcterms:W3CDTF">2020-07-07T04:47:52Z</dcterms:created>
  <dcterms:modified xsi:type="dcterms:W3CDTF">2023-01-12T05:50:34Z</dcterms:modified>
</cp:coreProperties>
</file>